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66" y="-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pmdc\Infection_Control\LTC_Data_Submission_Excel_Spreadsheet%20Fina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Run Chart 2. Facility UTI and urine testing rates among patients ≥ 70 years of age </a:t>
            </a:r>
          </a:p>
        </c:rich>
      </c:tx>
      <c:layout>
        <c:manualLayout>
          <c:xMode val="edge"/>
          <c:yMode val="edge"/>
          <c:x val="0.18974769925911192"/>
          <c:y val="3.480611533727781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6727200239210748E-2"/>
          <c:y val="0.11741293532338309"/>
          <c:w val="0.85360709658128375"/>
          <c:h val="0.62587064676617032"/>
        </c:manualLayout>
      </c:layout>
      <c:lineChart>
        <c:grouping val="standard"/>
        <c:varyColors val="0"/>
        <c:ser>
          <c:idx val="1"/>
          <c:order val="0"/>
          <c:tx>
            <c:strRef>
              <c:f>'Aggregate Data Table'!$H$10</c:f>
              <c:strCache>
                <c:ptCount val="1"/>
                <c:pt idx="0">
                  <c:v>Facility UTI rate per 10,000 resident days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'Aggregate Data Table'!$A$11:$A$22</c:f>
              <c:numCache>
                <c:formatCode>[$-409]mmm\-yy;@</c:formatCode>
                <c:ptCount val="12"/>
                <c:pt idx="0">
                  <c:v>41091</c:v>
                </c:pt>
                <c:pt idx="1">
                  <c:v>41122</c:v>
                </c:pt>
                <c:pt idx="2">
                  <c:v>41153</c:v>
                </c:pt>
                <c:pt idx="3">
                  <c:v>41183</c:v>
                </c:pt>
                <c:pt idx="4">
                  <c:v>41214</c:v>
                </c:pt>
                <c:pt idx="5">
                  <c:v>41244</c:v>
                </c:pt>
                <c:pt idx="6">
                  <c:v>41275</c:v>
                </c:pt>
                <c:pt idx="7">
                  <c:v>41306</c:v>
                </c:pt>
                <c:pt idx="8">
                  <c:v>41334</c:v>
                </c:pt>
                <c:pt idx="9">
                  <c:v>41377</c:v>
                </c:pt>
                <c:pt idx="10">
                  <c:v>41395</c:v>
                </c:pt>
                <c:pt idx="11">
                  <c:v>41426</c:v>
                </c:pt>
              </c:numCache>
            </c:numRef>
          </c:cat>
          <c:val>
            <c:numRef>
              <c:f>'Aggregate Data Table'!$H$11:$H$22</c:f>
              <c:numCache>
                <c:formatCode>0.00</c:formatCode>
                <c:ptCount val="12"/>
                <c:pt idx="0">
                  <c:v>22.353714661406968</c:v>
                </c:pt>
                <c:pt idx="1">
                  <c:v>26.164311878597587</c:v>
                </c:pt>
                <c:pt idx="2">
                  <c:v>20.223810165835243</c:v>
                </c:pt>
                <c:pt idx="3">
                  <c:v>26.082420448617629</c:v>
                </c:pt>
                <c:pt idx="4">
                  <c:v>21.662604928242633</c:v>
                </c:pt>
                <c:pt idx="5">
                  <c:v>9.0826521344232685</c:v>
                </c:pt>
                <c:pt idx="6">
                  <c:v>5.2673163023439482</c:v>
                </c:pt>
                <c:pt idx="7">
                  <c:v>8.7591240875912408</c:v>
                </c:pt>
                <c:pt idx="8">
                  <c:v>10.272213662044168</c:v>
                </c:pt>
                <c:pt idx="9">
                  <c:v>10.361352156456419</c:v>
                </c:pt>
                <c:pt idx="10">
                  <c:v>8.7173100871730789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'Aggregate Data Table'!$I$10</c:f>
              <c:strCache>
                <c:ptCount val="1"/>
                <c:pt idx="0">
                  <c:v>Urine cultures performered per 10,000 resident days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dLbl>
              <c:idx val="3"/>
              <c:layout>
                <c:manualLayout>
                  <c:x val="6.1127029608404972E-2"/>
                  <c:y val="-5.97014925373136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8691983122362891E-2"/>
                  <c:y val="-8.045977011494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177839795342039"/>
                  <c:y val="-6.36645850303194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7306590257879871E-3"/>
                  <c:y val="-7.16417910447761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22014432373168544"/>
                  <c:y val="-6.54357860439860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502109704641383E-2"/>
                  <c:y val="-0.139715811385645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1814345991561181E-2"/>
                  <c:y val="-4.0229885057471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6.7510548523206848E-3"/>
                  <c:y val="-0.10406507376233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'Aggregate Data Table'!$I$11:$I$22</c:f>
              <c:numCache>
                <c:formatCode>General</c:formatCode>
                <c:ptCount val="12"/>
                <c:pt idx="0">
                  <c:v>55.226824457593587</c:v>
                </c:pt>
                <c:pt idx="1">
                  <c:v>51.020408163265294</c:v>
                </c:pt>
                <c:pt idx="2">
                  <c:v>43.144128353781852</c:v>
                </c:pt>
                <c:pt idx="3">
                  <c:v>35.211267605633694</c:v>
                </c:pt>
                <c:pt idx="4">
                  <c:v>43.325209856485252</c:v>
                </c:pt>
                <c:pt idx="5">
                  <c:v>24.652912936291681</c:v>
                </c:pt>
                <c:pt idx="6">
                  <c:v>15.801948907031861</c:v>
                </c:pt>
                <c:pt idx="7">
                  <c:v>14.598540145985401</c:v>
                </c:pt>
                <c:pt idx="8">
                  <c:v>24.396507447354907</c:v>
                </c:pt>
                <c:pt idx="9">
                  <c:v>20.722704312912803</c:v>
                </c:pt>
                <c:pt idx="10">
                  <c:v>21.170610211706087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5177600"/>
        <c:axId val="145217024"/>
      </c:lineChart>
      <c:dateAx>
        <c:axId val="1451776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5217024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452170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UTI and Urine Testing Rates</a:t>
                </a:r>
              </a:p>
            </c:rich>
          </c:tx>
          <c:layout>
            <c:manualLayout>
              <c:xMode val="edge"/>
              <c:yMode val="edge"/>
              <c:x val="2.2922622014020448E-2"/>
              <c:y val="0.29850734759849934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51776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7335260307651523E-2"/>
          <c:y val="0.89895329894108156"/>
          <c:w val="0.93266473969234853"/>
          <c:h val="7.1641680383172396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4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23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32D7-8372-4E5B-B85D-4B8261AB1502}" type="datetimeFigureOut">
              <a:rPr lang="en-US" smtClean="0"/>
              <a:pPr/>
              <a:t>6/13/2013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83CAE-BD17-4175-8A48-FB582F2C18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St. Patrick’s Manor</a:t>
            </a:r>
            <a:br>
              <a:rPr lang="en-US" dirty="0" smtClean="0"/>
            </a:br>
            <a:r>
              <a:rPr lang="en-US" dirty="0" smtClean="0"/>
              <a:t>Team SPM UTI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812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Irene Fraser RN BSN</a:t>
            </a:r>
          </a:p>
          <a:p>
            <a:r>
              <a:rPr lang="en-US" dirty="0" smtClean="0">
                <a:latin typeface="Lucida Handwriting" pitchFamily="66" charset="0"/>
              </a:rPr>
              <a:t>Infection Control SPM</a:t>
            </a:r>
            <a:endParaRPr lang="en-US" dirty="0">
              <a:latin typeface="Lucida Handwriting" pitchFamily="66" charset="0"/>
            </a:endParaRPr>
          </a:p>
        </p:txBody>
      </p:sp>
      <p:pic>
        <p:nvPicPr>
          <p:cNvPr id="1027" name="Picture 3" descr="C:\Documents and Settings\Ifraser\Local Settings\Temporary Internet Files\Content.IE5\36NO8YC2\MP9004423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1066800"/>
          </a:xfrm>
          <a:prstGeom prst="rect">
            <a:avLst/>
          </a:prstGeom>
          <a:noFill/>
        </p:spPr>
      </p:pic>
      <p:pic>
        <p:nvPicPr>
          <p:cNvPr id="6" name="Picture 3" descr="C:\Documents and Settings\Ifraser\Local Settings\Temporary Internet Files\Content.IE5\36NO8YC2\MP9004423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Tryouts /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• Where to start? </a:t>
            </a:r>
          </a:p>
          <a:p>
            <a:pPr>
              <a:buNone/>
            </a:pPr>
            <a:r>
              <a:rPr lang="en-US" sz="2400" dirty="0" smtClean="0"/>
              <a:t>•Surveillance of the number of UTI’s in the facility. Reason for obtaining urines. Discussed with other facilities their policies and procedures. </a:t>
            </a:r>
          </a:p>
          <a:p>
            <a:pPr>
              <a:buNone/>
            </a:pPr>
            <a:r>
              <a:rPr lang="en-US" sz="2400" dirty="0" smtClean="0"/>
              <a:t>•Change our mind set on when to check a urine. </a:t>
            </a:r>
          </a:p>
          <a:p>
            <a:pPr>
              <a:buNone/>
            </a:pPr>
            <a:r>
              <a:rPr lang="en-US" sz="2400" dirty="0" smtClean="0"/>
              <a:t>•Discussed with Administration, Medical Director and Nursing Director what are goals would be and how we would obtain them.</a:t>
            </a:r>
          </a:p>
          <a:p>
            <a:pPr>
              <a:buNone/>
            </a:pPr>
            <a:r>
              <a:rPr lang="en-US" sz="2400" dirty="0" smtClean="0"/>
              <a:t>•Our team consisted of Infection Control, Medical/Nursing Staff, Restorative Nursing and Irene Campbell NP.</a:t>
            </a:r>
          </a:p>
          <a:p>
            <a:pPr>
              <a:buNone/>
            </a:pPr>
            <a:r>
              <a:rPr lang="en-US" sz="2400" dirty="0" smtClean="0"/>
              <a:t>•Staff Development was utilized to help create in-service.</a:t>
            </a:r>
          </a:p>
          <a:p>
            <a:pPr>
              <a:buNone/>
            </a:pPr>
            <a:r>
              <a:rPr lang="en-US" sz="2400" dirty="0" smtClean="0"/>
              <a:t>•Needed all shifts involved. 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8" name="Picture 12" descr="C:\Documents and Settings\Ifraser\Local Settings\Temporary Internet Files\Content.IE5\ZJ5ZQSQJ\MC90023528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04800"/>
            <a:ext cx="2590800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dirty="0" smtClean="0"/>
              <a:t>Pre-Game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• Brainstormed our approach. </a:t>
            </a:r>
          </a:p>
          <a:p>
            <a:pPr>
              <a:buNone/>
            </a:pPr>
            <a:r>
              <a:rPr lang="en-US" sz="2800" dirty="0" smtClean="0"/>
              <a:t>• Wanted to create an in-service class for the Nursing Staff.</a:t>
            </a:r>
          </a:p>
          <a:p>
            <a:pPr>
              <a:buNone/>
            </a:pPr>
            <a:r>
              <a:rPr lang="en-US" sz="2800" dirty="0" smtClean="0"/>
              <a:t>• Utilize Handouts/visual:</a:t>
            </a:r>
          </a:p>
          <a:p>
            <a:pPr>
              <a:buNone/>
            </a:pPr>
            <a:r>
              <a:rPr lang="en-US" sz="2800" dirty="0" smtClean="0"/>
              <a:t> 	•ABC’s for diagnosing urinary tract infections in LTC.</a:t>
            </a:r>
          </a:p>
          <a:p>
            <a:pPr>
              <a:buNone/>
            </a:pPr>
            <a:r>
              <a:rPr lang="en-US" sz="2800" dirty="0" smtClean="0"/>
              <a:t>	• Interact Care Path Symptoms of Urinary Tract Infections.</a:t>
            </a:r>
          </a:p>
          <a:p>
            <a:pPr>
              <a:buNone/>
            </a:pPr>
            <a:r>
              <a:rPr lang="en-US" sz="2800" dirty="0" smtClean="0"/>
              <a:t>	• Interventions before checking a urine.</a:t>
            </a:r>
          </a:p>
          <a:p>
            <a:pPr>
              <a:buNone/>
            </a:pPr>
            <a:r>
              <a:rPr lang="en-US" sz="2800" dirty="0" smtClean="0"/>
              <a:t>• Created a role playing video on how to interact with families.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C:\Documents and Settings\Ifraser\Local Settings\Temporary Internet Files\Content.IE5\36NO8YC2\MC90028897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5567362"/>
            <a:ext cx="3657600" cy="1290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Attack:	First Half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• Held in-services with a small presentation that included a role play situation. </a:t>
            </a:r>
          </a:p>
          <a:p>
            <a:pPr>
              <a:buNone/>
            </a:pPr>
            <a:r>
              <a:rPr lang="en-US" sz="2400" dirty="0" smtClean="0"/>
              <a:t>• Shift to Shift exposure. Went to the nurses on all shifts to discuss the plan reducing the number of UTI’s by having an individualized approach. </a:t>
            </a:r>
          </a:p>
          <a:p>
            <a:pPr>
              <a:buNone/>
            </a:pPr>
            <a:r>
              <a:rPr lang="en-US" sz="2400" dirty="0" smtClean="0"/>
              <a:t>• Discontinued the use of Multistix in the facility.</a:t>
            </a:r>
          </a:p>
          <a:p>
            <a:pPr>
              <a:buNone/>
            </a:pPr>
            <a:r>
              <a:rPr lang="en-US" sz="2400" dirty="0" smtClean="0"/>
              <a:t>• Think!  Nursing 101  Breaking bad habits.</a:t>
            </a:r>
          </a:p>
          <a:p>
            <a:pPr>
              <a:buNone/>
            </a:pPr>
            <a:r>
              <a:rPr lang="en-US" sz="2400" dirty="0" smtClean="0"/>
              <a:t>• Physicians/NP’s: Prepared letter with our goals and hand outs. Medical Director discussed with Physicians.</a:t>
            </a:r>
          </a:p>
          <a:p>
            <a:pPr>
              <a:buNone/>
            </a:pPr>
            <a:r>
              <a:rPr lang="en-US" sz="2400" dirty="0" smtClean="0"/>
              <a:t>• Attended morning report.   </a:t>
            </a:r>
          </a:p>
          <a:p>
            <a:pPr>
              <a:buNone/>
            </a:pPr>
            <a:r>
              <a:rPr lang="en-US" sz="2400" dirty="0" smtClean="0"/>
              <a:t>• Changed our Policy and Procedures.            </a:t>
            </a:r>
            <a:endParaRPr lang="en-US" sz="2400" dirty="0"/>
          </a:p>
        </p:txBody>
      </p:sp>
      <p:pic>
        <p:nvPicPr>
          <p:cNvPr id="2050" name="Picture 2" descr="C:\Documents and Settings\Ifraser\Local Settings\Temporary Internet Files\Content.IE5\2722V59Z\MP90042216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724400"/>
            <a:ext cx="28956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Halftime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•How do we get the families and residents involved and change their mind set? 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•Irene Campbell NP piloted family insert and determined an intervention was needed for the comprehension of families. </a:t>
            </a:r>
          </a:p>
          <a:p>
            <a:pPr>
              <a:buNone/>
            </a:pPr>
            <a:r>
              <a:rPr lang="en-US" sz="2400" dirty="0" smtClean="0"/>
              <a:t>•Irene Campbell NP created a short presentation to families on UTI’s and antibiotic usage. </a:t>
            </a:r>
          </a:p>
          <a:p>
            <a:pPr>
              <a:buNone/>
            </a:pPr>
            <a:r>
              <a:rPr lang="en-US" sz="2400" dirty="0" smtClean="0"/>
              <a:t>•Empowerment of nursing staff.</a:t>
            </a:r>
          </a:p>
          <a:p>
            <a:pPr>
              <a:buNone/>
            </a:pPr>
            <a:r>
              <a:rPr lang="en-US" sz="2400" dirty="0" smtClean="0"/>
              <a:t>•Lingering bottle of </a:t>
            </a:r>
            <a:r>
              <a:rPr lang="en-US" sz="2400" dirty="0" err="1" smtClean="0"/>
              <a:t>Multistix</a:t>
            </a:r>
            <a:r>
              <a:rPr lang="en-US" sz="2400" dirty="0" smtClean="0"/>
              <a:t> .</a:t>
            </a:r>
          </a:p>
          <a:p>
            <a:pPr>
              <a:buNone/>
            </a:pPr>
            <a:r>
              <a:rPr lang="en-US" sz="2400" dirty="0" smtClean="0"/>
              <a:t>•HELP! Weekend prescriber and nursing coverage.</a:t>
            </a:r>
          </a:p>
          <a:p>
            <a:pPr>
              <a:buNone/>
            </a:pPr>
            <a:r>
              <a:rPr lang="en-US" sz="2400" dirty="0" smtClean="0"/>
              <a:t>•Refuel Up!</a:t>
            </a:r>
          </a:p>
        </p:txBody>
      </p:sp>
      <p:pic>
        <p:nvPicPr>
          <p:cNvPr id="3081" name="Picture 9" descr="C:\Documents and Settings\Ifraser\Local Settings\Temporary Internet Files\Content.IE5\6NV17JQ2\MC90021760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572000"/>
            <a:ext cx="2438400" cy="2054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Attack: Second Half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•Continued with our attack with same approach of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half but……..</a:t>
            </a:r>
          </a:p>
          <a:p>
            <a:pPr>
              <a:buNone/>
            </a:pPr>
            <a:r>
              <a:rPr lang="en-US" sz="2400" dirty="0" smtClean="0"/>
              <a:t>• We took a step back as coaches</a:t>
            </a:r>
          </a:p>
          <a:p>
            <a:pPr>
              <a:buNone/>
            </a:pPr>
            <a:r>
              <a:rPr lang="en-US" sz="2400" dirty="0" smtClean="0"/>
              <a:t>•Few non-team players</a:t>
            </a:r>
          </a:p>
          <a:p>
            <a:pPr>
              <a:buNone/>
            </a:pPr>
            <a:r>
              <a:rPr lang="en-US" sz="2400" dirty="0" smtClean="0"/>
              <a:t>•Encourage to document approaches/interventions</a:t>
            </a:r>
          </a:p>
          <a:p>
            <a:pPr>
              <a:buNone/>
            </a:pPr>
            <a:r>
              <a:rPr lang="en-US" sz="2400" dirty="0" smtClean="0"/>
              <a:t>•Re-educated staff to keep things fresh</a:t>
            </a:r>
          </a:p>
          <a:p>
            <a:pPr>
              <a:buNone/>
            </a:pPr>
            <a:r>
              <a:rPr lang="en-US" sz="2400" dirty="0" smtClean="0"/>
              <a:t>•Seal the deal!!!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123" name="Picture 3" descr="C:\Documents and Settings\Ifraser\Local Settings\Temporary Internet Files\Content.IE5\PUXG9O9X\MP90042224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724400"/>
            <a:ext cx="3429000" cy="1446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Final Score *****  Victory!!!!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•Reduction of UTI’s in the facility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•Increased our individualized approach for each resident</a:t>
            </a:r>
          </a:p>
          <a:p>
            <a:pPr>
              <a:buNone/>
            </a:pPr>
            <a:r>
              <a:rPr lang="en-US" sz="2400" dirty="0" smtClean="0"/>
              <a:t>•Increased staff and families knowledge</a:t>
            </a:r>
          </a:p>
          <a:p>
            <a:pPr>
              <a:buNone/>
            </a:pPr>
            <a:r>
              <a:rPr lang="en-US" sz="2400" dirty="0" smtClean="0"/>
              <a:t>•Reduced potential for MDRO’s</a:t>
            </a:r>
          </a:p>
          <a:p>
            <a:pPr>
              <a:buNone/>
            </a:pPr>
            <a:r>
              <a:rPr lang="en-US" sz="2400" dirty="0" smtClean="0"/>
              <a:t>•May 2012 : 21 UTI’s, 31 U/A C&amp;S completed</a:t>
            </a:r>
          </a:p>
          <a:p>
            <a:pPr>
              <a:buNone/>
            </a:pPr>
            <a:r>
              <a:rPr lang="en-US" sz="2400" dirty="0" smtClean="0"/>
              <a:t>•May 2013 : 7 UTI’s,  17 U/A C&amp;S completed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914400" y="1447800"/>
          <a:ext cx="752475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434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St. Patrick’s Manor Team SPM UTI</vt:lpstr>
      <vt:lpstr>Tryouts / Team</vt:lpstr>
      <vt:lpstr>Pre-Game </vt:lpstr>
      <vt:lpstr>Attack: First Half</vt:lpstr>
      <vt:lpstr>Halftime </vt:lpstr>
      <vt:lpstr>Attack: Second Half </vt:lpstr>
      <vt:lpstr>Final Score *****  Victory!!!!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Patrick’s Manor UTI Endeavor</dc:title>
  <dc:creator> </dc:creator>
  <cp:lastModifiedBy>Administrator</cp:lastModifiedBy>
  <cp:revision>52</cp:revision>
  <dcterms:created xsi:type="dcterms:W3CDTF">2013-05-30T14:22:08Z</dcterms:created>
  <dcterms:modified xsi:type="dcterms:W3CDTF">2013-06-13T18:15:26Z</dcterms:modified>
</cp:coreProperties>
</file>